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1"/>
  </p:sldMasterIdLst>
  <p:sldIdLst>
    <p:sldId id="256" r:id="rId2"/>
    <p:sldId id="284" r:id="rId3"/>
    <p:sldId id="283" r:id="rId4"/>
    <p:sldId id="257" r:id="rId5"/>
    <p:sldId id="282" r:id="rId6"/>
    <p:sldId id="280" r:id="rId7"/>
    <p:sldId id="281" r:id="rId8"/>
    <p:sldId id="269" r:id="rId9"/>
    <p:sldId id="272" r:id="rId10"/>
    <p:sldId id="273" r:id="rId11"/>
    <p:sldId id="279" r:id="rId12"/>
    <p:sldId id="277" r:id="rId13"/>
    <p:sldId id="276" r:id="rId14"/>
    <p:sldId id="274" r:id="rId15"/>
    <p:sldId id="275" r:id="rId16"/>
    <p:sldId id="278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9841"/>
    <a:srgbClr val="729D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62" autoAdjust="0"/>
    <p:restoredTop sz="94660"/>
  </p:normalViewPr>
  <p:slideViewPr>
    <p:cSldViewPr snapToGrid="0">
      <p:cViewPr varScale="1">
        <p:scale>
          <a:sx n="72" d="100"/>
          <a:sy n="72" d="100"/>
        </p:scale>
        <p:origin x="7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1.png>
</file>

<file path=ppt/media/image12.png>
</file>

<file path=ppt/media/image13.jpeg>
</file>

<file path=ppt/media/image14.jpeg>
</file>

<file path=ppt/media/image15.jpeg>
</file>

<file path=ppt/media/image4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4868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4210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3492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36424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291985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44457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98441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4524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1021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5995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0898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131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1414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6488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738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1771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1AE1AD-3F98-45FA-9666-5DFF481CFC35}" type="datetimeFigureOut">
              <a:rPr lang="en-IN" smtClean="0"/>
              <a:t>04-12-2018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755FC5D-6A45-4CA6-9B60-DA8357297B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420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597487"/>
            <a:ext cx="7766936" cy="1646302"/>
          </a:xfrm>
        </p:spPr>
        <p:txBody>
          <a:bodyPr>
            <a:normAutofit fontScale="90000"/>
          </a:bodyPr>
          <a:lstStyle/>
          <a:p>
            <a:r>
              <a:rPr lang="en-IN" dirty="0"/>
              <a:t>Video Compression Optimization using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622" y="3614211"/>
            <a:ext cx="9144000" cy="2440953"/>
          </a:xfrm>
        </p:spPr>
        <p:txBody>
          <a:bodyPr>
            <a:normAutofit fontScale="70000" lnSpcReduction="20000"/>
          </a:bodyPr>
          <a:lstStyle/>
          <a:p>
            <a:r>
              <a:rPr lang="en-IN" sz="3500" dirty="0"/>
              <a:t>Second Stage Evaluation</a:t>
            </a:r>
          </a:p>
          <a:p>
            <a:r>
              <a:rPr lang="en-IN" dirty="0"/>
              <a:t>Prepared by:</a:t>
            </a:r>
          </a:p>
          <a:p>
            <a:r>
              <a:rPr lang="en-IN" dirty="0" err="1"/>
              <a:t>Alkesh</a:t>
            </a:r>
            <a:r>
              <a:rPr lang="en-IN" dirty="0"/>
              <a:t> </a:t>
            </a:r>
            <a:r>
              <a:rPr lang="en-IN" dirty="0" err="1"/>
              <a:t>Vaghela</a:t>
            </a:r>
            <a:r>
              <a:rPr lang="en-IN" dirty="0"/>
              <a:t> – U15CO039</a:t>
            </a:r>
          </a:p>
          <a:p>
            <a:r>
              <a:rPr lang="en-IN" dirty="0"/>
              <a:t>Jay </a:t>
            </a:r>
            <a:r>
              <a:rPr lang="en-IN" dirty="0" err="1"/>
              <a:t>Dudhat</a:t>
            </a:r>
            <a:r>
              <a:rPr lang="en-IN" dirty="0"/>
              <a:t> – U15CO048</a:t>
            </a:r>
          </a:p>
          <a:p>
            <a:r>
              <a:rPr lang="en-IN" dirty="0" err="1"/>
              <a:t>Priyansh</a:t>
            </a:r>
            <a:r>
              <a:rPr lang="en-IN" dirty="0"/>
              <a:t> </a:t>
            </a:r>
            <a:r>
              <a:rPr lang="en-IN" dirty="0" err="1"/>
              <a:t>Zalavadiya</a:t>
            </a:r>
            <a:r>
              <a:rPr lang="en-IN" dirty="0"/>
              <a:t> – U15CO050</a:t>
            </a:r>
          </a:p>
          <a:p>
            <a:r>
              <a:rPr lang="en-IN" dirty="0"/>
              <a:t>Apurva Tripathi – U15CO097</a:t>
            </a:r>
          </a:p>
          <a:p>
            <a:r>
              <a:rPr lang="en-IN" dirty="0"/>
              <a:t>Guided by:</a:t>
            </a:r>
          </a:p>
          <a:p>
            <a:r>
              <a:rPr lang="en-IN" dirty="0"/>
              <a:t>Rupa G. Mehta</a:t>
            </a:r>
          </a:p>
        </p:txBody>
      </p:sp>
    </p:spTree>
    <p:extLst>
      <p:ext uri="{BB962C8B-B14F-4D97-AF65-F5344CB8AC3E}">
        <p14:creationId xmlns:p14="http://schemas.microsoft.com/office/powerpoint/2010/main" val="1642459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A5EB5-F104-41B7-93ED-03E4FCE57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 Background Subtraction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1866DC-70E0-4D6B-B1AC-35C38756AA23}"/>
              </a:ext>
            </a:extLst>
          </p:cNvPr>
          <p:cNvSpPr txBox="1"/>
          <p:nvPr/>
        </p:nvSpPr>
        <p:spPr>
          <a:xfrm>
            <a:off x="1258956" y="1811129"/>
            <a:ext cx="771276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729D51"/>
                </a:solidFill>
              </a:rPr>
              <a:t>Creating a statistical representation of the background.</a:t>
            </a:r>
            <a:endParaRPr lang="en-GB" sz="4000" dirty="0">
              <a:solidFill>
                <a:srgbClr val="729D5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729D51"/>
                </a:solidFill>
              </a:rPr>
              <a:t>Identifying object motion in foreground by subtracting consecutive frames.</a:t>
            </a:r>
            <a:endParaRPr lang="en-GB" sz="4000" dirty="0">
              <a:solidFill>
                <a:srgbClr val="729D51"/>
              </a:solidFill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5762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AFB7D-2E0A-4A21-B3E3-1DD479445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Gaussian Mixture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0EB444-46B8-4B56-BD1A-3260F412670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63096" y="1721715"/>
            <a:ext cx="4044313" cy="1320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36C480-91A2-48DB-8EEB-D3174FCD4F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63096" y="3128908"/>
            <a:ext cx="7071392" cy="13731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510458-1420-4DE8-84AC-962015681CC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48519" y="4664657"/>
            <a:ext cx="1994495" cy="85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776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38BE54-94DE-4954-A9B1-3660E61001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2" t="6612"/>
          <a:stretch/>
        </p:blipFill>
        <p:spPr>
          <a:xfrm>
            <a:off x="198782" y="371060"/>
            <a:ext cx="5698433" cy="43052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394D7F-A47D-47A6-A4E4-779140A336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50"/>
          <a:stretch/>
        </p:blipFill>
        <p:spPr>
          <a:xfrm>
            <a:off x="6096000" y="371060"/>
            <a:ext cx="5791200" cy="42784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A102B44-1534-4228-8A08-7F9259A0578D}"/>
              </a:ext>
            </a:extLst>
          </p:cNvPr>
          <p:cNvSpPr/>
          <p:nvPr/>
        </p:nvSpPr>
        <p:spPr>
          <a:xfrm>
            <a:off x="1113180" y="5000896"/>
            <a:ext cx="4187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002060"/>
                </a:solidFill>
              </a:rPr>
              <a:t>Frame before background </a:t>
            </a:r>
            <a:r>
              <a:rPr lang="en-IN" dirty="0" err="1">
                <a:solidFill>
                  <a:srgbClr val="002060"/>
                </a:solidFill>
              </a:rPr>
              <a:t>substraction</a:t>
            </a:r>
            <a:endParaRPr lang="en-GB" sz="2800" dirty="0">
              <a:solidFill>
                <a:srgbClr val="00206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3D024E8-F907-4DC6-8714-E531F04A8146}"/>
              </a:ext>
            </a:extLst>
          </p:cNvPr>
          <p:cNvSpPr/>
          <p:nvPr/>
        </p:nvSpPr>
        <p:spPr>
          <a:xfrm>
            <a:off x="7275446" y="5000896"/>
            <a:ext cx="4187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002060"/>
                </a:solidFill>
              </a:rPr>
              <a:t>Frame after background </a:t>
            </a:r>
            <a:r>
              <a:rPr lang="en-IN" dirty="0" err="1">
                <a:solidFill>
                  <a:srgbClr val="002060"/>
                </a:solidFill>
              </a:rPr>
              <a:t>substraction</a:t>
            </a:r>
            <a:endParaRPr lang="en-GB" sz="2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285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7DB9-9979-4322-BB62-3833398CA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2. Pearson Correlation Coefficient</a:t>
            </a:r>
            <a:br>
              <a:rPr lang="en-GB" dirty="0">
                <a:solidFill>
                  <a:srgbClr val="699841"/>
                </a:solidFill>
              </a:rPr>
            </a:b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ACAF8B-A054-4ECA-AB5A-A2CB386A789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498667" y="4214191"/>
            <a:ext cx="2597333" cy="9537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7F2360B-A2C7-471A-9F3E-08C2B0C3C4FB}"/>
              </a:ext>
            </a:extLst>
          </p:cNvPr>
          <p:cNvSpPr txBox="1"/>
          <p:nvPr/>
        </p:nvSpPr>
        <p:spPr>
          <a:xfrm>
            <a:off x="1561237" y="1930400"/>
            <a:ext cx="77127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729D51"/>
                </a:solidFill>
              </a:rPr>
              <a:t>Correlation between two variable set.</a:t>
            </a:r>
            <a:endParaRPr lang="en-GB" sz="4000" dirty="0">
              <a:solidFill>
                <a:srgbClr val="729D5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699841"/>
                </a:solidFill>
              </a:rPr>
              <a:t>Value between +1 and 1</a:t>
            </a:r>
          </a:p>
          <a:p>
            <a:r>
              <a:rPr lang="en-IN" sz="2800" dirty="0">
                <a:solidFill>
                  <a:srgbClr val="699841"/>
                </a:solidFill>
              </a:rPr>
              <a:t>	1 = total positive linear correlation</a:t>
            </a:r>
          </a:p>
          <a:p>
            <a:r>
              <a:rPr lang="en-IN" sz="2800" dirty="0">
                <a:solidFill>
                  <a:srgbClr val="699841"/>
                </a:solidFill>
              </a:rPr>
              <a:t>	0 = no linear correlation</a:t>
            </a:r>
          </a:p>
          <a:p>
            <a:r>
              <a:rPr lang="en-IN" sz="2800" dirty="0">
                <a:solidFill>
                  <a:srgbClr val="699841"/>
                </a:solidFill>
              </a:rPr>
              <a:t>	-1 = total negative linear correlation</a:t>
            </a:r>
          </a:p>
          <a:p>
            <a:endParaRPr lang="en-IN" sz="2800" dirty="0">
              <a:solidFill>
                <a:srgbClr val="699841"/>
              </a:solidFill>
            </a:endParaRPr>
          </a:p>
          <a:p>
            <a:endParaRPr lang="en-IN" sz="2800" dirty="0">
              <a:solidFill>
                <a:srgbClr val="699841"/>
              </a:solidFill>
            </a:endParaRPr>
          </a:p>
          <a:p>
            <a:endParaRPr lang="en-IN" sz="2800" dirty="0">
              <a:solidFill>
                <a:srgbClr val="69984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 err="1">
                <a:solidFill>
                  <a:srgbClr val="699841"/>
                </a:solidFill>
              </a:rPr>
              <a:t>Pearsonr</a:t>
            </a:r>
            <a:r>
              <a:rPr lang="en-GB" sz="2800" dirty="0">
                <a:solidFill>
                  <a:srgbClr val="699841"/>
                </a:solidFill>
              </a:rPr>
              <a:t> :- inbuilt function</a:t>
            </a:r>
            <a:endParaRPr lang="en-GB" sz="7200" dirty="0">
              <a:solidFill>
                <a:srgbClr val="6998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0919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1809A-1A47-4C04-86C0-B33C77B4F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Scene Changes</a:t>
            </a:r>
            <a:br>
              <a:rPr lang="en-GB" dirty="0">
                <a:solidFill>
                  <a:srgbClr val="699841"/>
                </a:solidFill>
              </a:rPr>
            </a:b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0B931C-EC12-4E6F-A97B-43AA67C00E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31" r="12609"/>
          <a:stretch/>
        </p:blipFill>
        <p:spPr>
          <a:xfrm>
            <a:off x="784398" y="1394260"/>
            <a:ext cx="4267200" cy="29706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064EDF-890F-4B59-A8D5-AF2B1190B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7130" y="1394260"/>
            <a:ext cx="4267201" cy="29706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B240AB-FBB2-498A-B05C-05769FE401C2}"/>
              </a:ext>
            </a:extLst>
          </p:cNvPr>
          <p:cNvSpPr txBox="1"/>
          <p:nvPr/>
        </p:nvSpPr>
        <p:spPr>
          <a:xfrm>
            <a:off x="1195215" y="4665991"/>
            <a:ext cx="77127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699841"/>
                </a:solidFill>
              </a:rPr>
              <a:t>Entire background changes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699841"/>
                </a:solidFill>
              </a:rPr>
              <a:t>Motion </a:t>
            </a:r>
            <a:r>
              <a:rPr lang="en-IN" sz="2800" dirty="0">
                <a:solidFill>
                  <a:srgbClr val="699841"/>
                </a:solidFill>
              </a:rPr>
              <a:t>feature to reach around 90-100 % for roughly a second</a:t>
            </a:r>
            <a:endParaRPr lang="en-GB" sz="7200" dirty="0">
              <a:solidFill>
                <a:srgbClr val="6998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371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C4E7F-FA70-4431-B181-2FBA43BD4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 dirty="0"/>
              <a:t>Intensity Matching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2BEDA6-6400-452E-B4F5-FF1E82D3BDC8}"/>
              </a:ext>
            </a:extLst>
          </p:cNvPr>
          <p:cNvSpPr txBox="1"/>
          <p:nvPr/>
        </p:nvSpPr>
        <p:spPr>
          <a:xfrm>
            <a:off x="1561237" y="1930400"/>
            <a:ext cx="77127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729D51"/>
                </a:solidFill>
              </a:rPr>
              <a:t>Using KNN method of </a:t>
            </a:r>
            <a:r>
              <a:rPr lang="en-IN" sz="2800" dirty="0" err="1">
                <a:solidFill>
                  <a:srgbClr val="729D51"/>
                </a:solidFill>
              </a:rPr>
              <a:t>FlannBasedMatcher</a:t>
            </a:r>
            <a:r>
              <a:rPr lang="en-IN" sz="2800" dirty="0">
                <a:solidFill>
                  <a:srgbClr val="729D51"/>
                </a:solidFill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rgbClr val="729D51"/>
                </a:solidFill>
              </a:rPr>
              <a:t>Find similar points on basis of distance between their value.  </a:t>
            </a:r>
            <a:endParaRPr lang="en-GB" sz="4000" dirty="0">
              <a:solidFill>
                <a:srgbClr val="729D5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583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3C7F2C-8168-419E-839F-319B460355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-51627"/>
            <a:ext cx="6096000" cy="353860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2B21C3-DE44-40B0-95B5-2887733F9B8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803"/>
            <a:ext cx="6096000" cy="35417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70AFC4-D7EF-417A-8C46-52DBC8C8E70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0"/>
            <a:ext cx="12192000" cy="342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425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B7FA2-C9A7-41EF-9C1A-583301F21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u="sng" dirty="0"/>
              <a:t>Future Work</a:t>
            </a:r>
            <a:br>
              <a:rPr lang="en-IN" u="sng" dirty="0"/>
            </a:br>
            <a:br>
              <a:rPr lang="en-IN" u="sng" dirty="0"/>
            </a:br>
            <a:endParaRPr lang="en-GB" u="sng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D7A08A-805B-4FDF-8E03-CD0A536C0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2900"/>
            <a:ext cx="8596668" cy="3880773"/>
          </a:xfrm>
        </p:spPr>
        <p:txBody>
          <a:bodyPr>
            <a:normAutofit/>
          </a:bodyPr>
          <a:lstStyle/>
          <a:p>
            <a:r>
              <a:rPr lang="en-IN" sz="2000" dirty="0"/>
              <a:t>Video classification model based on extracted features.</a:t>
            </a:r>
          </a:p>
          <a:p>
            <a:r>
              <a:rPr lang="en-IN" sz="2000" dirty="0"/>
              <a:t>Create optimal datasets to train the model.</a:t>
            </a:r>
          </a:p>
          <a:p>
            <a:r>
              <a:rPr lang="en-IN" sz="2000" dirty="0"/>
              <a:t>By comparing and evaluating optimal machine learning approach for finding optimal parameters of x265 encoder.</a:t>
            </a:r>
          </a:p>
          <a:p>
            <a:r>
              <a:rPr lang="en-IN" sz="2000" dirty="0"/>
              <a:t>Training of machine learning model based on obtained dataset.</a:t>
            </a:r>
          </a:p>
          <a:p>
            <a:endParaRPr lang="en-IN" sz="20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075060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A018E-80F4-4B48-AB18-31284E70D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points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848A9-FFF9-4C35-8FD5-CC858EF31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9772"/>
            <a:ext cx="8596668" cy="3880773"/>
          </a:xfrm>
        </p:spPr>
        <p:txBody>
          <a:bodyPr/>
          <a:lstStyle/>
          <a:p>
            <a:r>
              <a:rPr lang="en-IN" sz="2400" dirty="0"/>
              <a:t>Motivation</a:t>
            </a:r>
          </a:p>
          <a:p>
            <a:r>
              <a:rPr lang="en-IN" sz="2400" dirty="0"/>
              <a:t>X265 Encoder</a:t>
            </a:r>
          </a:p>
          <a:p>
            <a:r>
              <a:rPr lang="en-IN" sz="2400" dirty="0"/>
              <a:t>Analysis of static and dynamic background</a:t>
            </a:r>
          </a:p>
          <a:p>
            <a:r>
              <a:rPr lang="en-IN" sz="2400" dirty="0"/>
              <a:t>Proposed framework</a:t>
            </a:r>
          </a:p>
          <a:p>
            <a:r>
              <a:rPr lang="en-IN" sz="2400" dirty="0"/>
              <a:t>Feature extraction system</a:t>
            </a:r>
          </a:p>
          <a:p>
            <a:r>
              <a:rPr lang="en-IN" sz="2400" dirty="0"/>
              <a:t>Future work</a:t>
            </a:r>
          </a:p>
          <a:p>
            <a:endParaRPr lang="en-IN" dirty="0"/>
          </a:p>
          <a:p>
            <a:endParaRPr lang="en-IN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0373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7B60A-A288-4BF8-ABBB-4A8C95FEC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Motivation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39BA0-29A6-4762-A52E-2AD8FFB5A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dirty="0"/>
              <a:t>Rapid development in field of video recording</a:t>
            </a:r>
          </a:p>
          <a:p>
            <a:r>
              <a:rPr lang="en-IN" sz="2800" dirty="0"/>
              <a:t>High quality and large in size</a:t>
            </a:r>
          </a:p>
          <a:p>
            <a:r>
              <a:rPr lang="en-IN" sz="2800" dirty="0"/>
              <a:t>Expertise requires in x265 encoder</a:t>
            </a:r>
            <a:endParaRPr lang="en-GB" sz="28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8A50495-7D43-4D8B-8789-2405084FF7BD}"/>
              </a:ext>
            </a:extLst>
          </p:cNvPr>
          <p:cNvSpPr/>
          <p:nvPr/>
        </p:nvSpPr>
        <p:spPr>
          <a:xfrm>
            <a:off x="876114" y="4334441"/>
            <a:ext cx="1715911" cy="8692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Video</a:t>
            </a:r>
            <a:endParaRPr lang="en-GB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E5FC503-B533-4F1B-93CE-5E60F26FDD99}"/>
              </a:ext>
            </a:extLst>
          </p:cNvPr>
          <p:cNvSpPr/>
          <p:nvPr/>
        </p:nvSpPr>
        <p:spPr>
          <a:xfrm>
            <a:off x="3986205" y="4340084"/>
            <a:ext cx="1715911" cy="86924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Compression</a:t>
            </a:r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F34ED55-52AB-4834-AA47-2D8370929925}"/>
              </a:ext>
            </a:extLst>
          </p:cNvPr>
          <p:cNvSpPr/>
          <p:nvPr/>
        </p:nvSpPr>
        <p:spPr>
          <a:xfrm>
            <a:off x="7124518" y="4317506"/>
            <a:ext cx="1715911" cy="8692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Optimization</a:t>
            </a:r>
            <a:endParaRPr lang="en-GB" dirty="0"/>
          </a:p>
        </p:txBody>
      </p:sp>
      <p:sp>
        <p:nvSpPr>
          <p:cNvPr id="7" name="Cross 6">
            <a:extLst>
              <a:ext uri="{FF2B5EF4-FFF2-40B4-BE49-F238E27FC236}">
                <a16:creationId xmlns:a16="http://schemas.microsoft.com/office/drawing/2014/main" id="{7239D931-929A-4D64-A10B-6093DFB76EF2}"/>
              </a:ext>
            </a:extLst>
          </p:cNvPr>
          <p:cNvSpPr/>
          <p:nvPr/>
        </p:nvSpPr>
        <p:spPr>
          <a:xfrm>
            <a:off x="2970205" y="4555983"/>
            <a:ext cx="440267" cy="392289"/>
          </a:xfrm>
          <a:prstGeom prst="pl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ross 7">
            <a:extLst>
              <a:ext uri="{FF2B5EF4-FFF2-40B4-BE49-F238E27FC236}">
                <a16:creationId xmlns:a16="http://schemas.microsoft.com/office/drawing/2014/main" id="{82EC377E-A4FD-4C4C-8FAC-C868380220FA}"/>
              </a:ext>
            </a:extLst>
          </p:cNvPr>
          <p:cNvSpPr/>
          <p:nvPr/>
        </p:nvSpPr>
        <p:spPr>
          <a:xfrm>
            <a:off x="6204471" y="4527759"/>
            <a:ext cx="440267" cy="392289"/>
          </a:xfrm>
          <a:prstGeom prst="plus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317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54F9698B-1E8F-4728-AED3-6DFD6D14DF88}"/>
              </a:ext>
            </a:extLst>
          </p:cNvPr>
          <p:cNvSpPr txBox="1">
            <a:spLocks/>
          </p:cNvSpPr>
          <p:nvPr/>
        </p:nvSpPr>
        <p:spPr>
          <a:xfrm>
            <a:off x="677334" y="6350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400" dirty="0"/>
              <a:t>X265 Encoder</a:t>
            </a:r>
            <a:endParaRPr lang="en-GB" sz="44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A727E67-534A-4214-A8BB-9D326EEB0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GB" sz="2800" dirty="0"/>
              <a:t>Motion Estimation(ME)</a:t>
            </a:r>
          </a:p>
          <a:p>
            <a:r>
              <a:rPr lang="en-GB" sz="2800" dirty="0"/>
              <a:t>Motion Compensation(MC)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307892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A1470-D0CB-4B80-96A7-5829C5B48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853" y="2768600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IN" sz="4400" dirty="0"/>
              <a:t>Analysis</a:t>
            </a:r>
            <a:endParaRPr lang="en-GB" sz="4400" dirty="0"/>
          </a:p>
        </p:txBody>
      </p:sp>
    </p:spTree>
    <p:extLst>
      <p:ext uri="{BB962C8B-B14F-4D97-AF65-F5344CB8AC3E}">
        <p14:creationId xmlns:p14="http://schemas.microsoft.com/office/powerpoint/2010/main" val="3223642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8B2C86-7129-436A-97A3-E89D26646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64" y="145775"/>
            <a:ext cx="8905461" cy="30745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D05259-D29E-4061-9209-C043589D1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64" y="3535017"/>
            <a:ext cx="8905461" cy="303713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361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9793FE-482C-4949-ACC2-F514C8015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441" y="1643270"/>
            <a:ext cx="7671141" cy="27166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1811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3FF12-2234-4F56-88A5-E00F345D7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u="sng" dirty="0"/>
              <a:t>Proposed Framework</a:t>
            </a:r>
            <a:endParaRPr lang="en-GB" u="sn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AADD46-18F3-41A8-B3CF-D76EF8B35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529366"/>
            <a:ext cx="8264701" cy="481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0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337BF-B9F0-43F3-96EE-D587797F8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 Extraction System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731D04-15C0-4074-ACC6-3639DEAF8465}"/>
              </a:ext>
            </a:extLst>
          </p:cNvPr>
          <p:cNvSpPr txBox="1"/>
          <p:nvPr/>
        </p:nvSpPr>
        <p:spPr>
          <a:xfrm>
            <a:off x="1258957" y="1811129"/>
            <a:ext cx="661283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699841"/>
                </a:solidFill>
              </a:rPr>
              <a:t>Background Subtraction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699841"/>
                </a:solidFill>
              </a:rPr>
              <a:t>Pearson Correlation Coefficient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699841"/>
                </a:solidFill>
              </a:rPr>
              <a:t>Scene Changes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rgbClr val="699841"/>
                </a:solidFill>
              </a:rPr>
              <a:t>Intensity Matching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444306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586</TotalTime>
  <Words>231</Words>
  <Application>Microsoft Office PowerPoint</Application>
  <PresentationFormat>Widescreen</PresentationFormat>
  <Paragraphs>61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Trebuchet MS</vt:lpstr>
      <vt:lpstr>Wingdings 3</vt:lpstr>
      <vt:lpstr>Facet</vt:lpstr>
      <vt:lpstr>Video Compression Optimization using Machine Learning</vt:lpstr>
      <vt:lpstr>Key points</vt:lpstr>
      <vt:lpstr>Motivation</vt:lpstr>
      <vt:lpstr>PowerPoint Presentation</vt:lpstr>
      <vt:lpstr>Analysis</vt:lpstr>
      <vt:lpstr>PowerPoint Presentation</vt:lpstr>
      <vt:lpstr>PowerPoint Presentation</vt:lpstr>
      <vt:lpstr>Proposed Framework</vt:lpstr>
      <vt:lpstr>Feature Extraction System</vt:lpstr>
      <vt:lpstr>1. Background Subtraction</vt:lpstr>
      <vt:lpstr>Gaussian Mixture Model</vt:lpstr>
      <vt:lpstr>PowerPoint Presentation</vt:lpstr>
      <vt:lpstr>2. Pearson Correlation Coefficient </vt:lpstr>
      <vt:lpstr>Scene Changes </vt:lpstr>
      <vt:lpstr>Intensity Matching</vt:lpstr>
      <vt:lpstr>PowerPoint Presentation</vt:lpstr>
      <vt:lpstr>Future Work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Parameter Prediction using Machine Learning</dc:title>
  <dc:creator>Windows User</dc:creator>
  <cp:lastModifiedBy>PRIYANSH ZALAVADIYA</cp:lastModifiedBy>
  <cp:revision>32</cp:revision>
  <dcterms:created xsi:type="dcterms:W3CDTF">2018-10-02T12:26:17Z</dcterms:created>
  <dcterms:modified xsi:type="dcterms:W3CDTF">2018-12-04T10:49:09Z</dcterms:modified>
</cp:coreProperties>
</file>